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7263" autoAdjust="0"/>
  </p:normalViewPr>
  <p:slideViewPr>
    <p:cSldViewPr snapToGrid="0">
      <p:cViewPr varScale="1">
        <p:scale>
          <a:sx n="34" d="100"/>
          <a:sy n="34" d="100"/>
        </p:scale>
        <p:origin x="2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7f736d83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g77f736d8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7f736d839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77f736d83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7f736d83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g77f736d8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7f736d839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77f736d83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7f736d839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77f736d83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7f736d83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77f736d83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7f736d839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9" name="Google Shape;479;g77f736d83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77f736d839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g77f736d83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7f736d839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77f736d83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7f736d839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g77f736d83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77f736d839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77f736d83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7f736d839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g77f736d83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77f736d839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0" name="Google Shape;530;g77f736d83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7f736d839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77f736d83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7f736d839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2" name="Google Shape;542;g77f736d839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7f736d839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g77f736d839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7f736d839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g77f736d83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2" name="Google Shape;5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7f736d8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g77f736d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7f736d839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g77f736d8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7f736d83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g77f736d8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7f736d83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g77f736d83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7f736d839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g77f736d83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7f736d839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Google Shape;426;g77f736d8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1">
  <p:cSld name="Diapositive de titr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0" y="1075037"/>
            <a:ext cx="2880000" cy="48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3026628" y="3040232"/>
            <a:ext cx="5488722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30273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3">
  <p:cSld name="Diapositive intercalair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628650" y="63439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028950" y="634399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457950" y="63439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4">
  <p:cSld name="Diapositive intercalair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628650" y="63316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028950" y="633163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457950" y="63316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3600"/>
              <a:buNone/>
              <a:defRPr sz="36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4">
  <p:cSld name="Titre et contenu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re contenu 1">
  <p:cSld name="image titre contenu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28650" y="232555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28650" y="3651121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pic" idx="2"/>
          </p:nvPr>
        </p:nvSpPr>
        <p:spPr>
          <a:xfrm>
            <a:off x="3546906" y="679194"/>
            <a:ext cx="5597525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ntenu image 1">
  <p:cSld name="titre contenu imag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529796" y="2047705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pic" idx="2"/>
          </p:nvPr>
        </p:nvSpPr>
        <p:spPr>
          <a:xfrm>
            <a:off x="-1" y="4626362"/>
            <a:ext cx="9144001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contenu 1">
  <p:cSld name="titre image contenu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486150" y="1825625"/>
            <a:ext cx="5029200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12" name="Google Shape;112;p18"/>
          <p:cNvSpPr>
            <a:spLocks noGrp="1"/>
          </p:cNvSpPr>
          <p:nvPr>
            <p:ph type="pic" idx="2"/>
          </p:nvPr>
        </p:nvSpPr>
        <p:spPr>
          <a:xfrm>
            <a:off x="0" y="1825625"/>
            <a:ext cx="3360738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graphique 1">
  <p:cSld name="Titre graphiqu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chart" idx="2"/>
          </p:nvPr>
        </p:nvSpPr>
        <p:spPr>
          <a:xfrm>
            <a:off x="628650" y="1828800"/>
            <a:ext cx="78867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1223321" y="5968999"/>
            <a:ext cx="7303573" cy="38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graphique 4">
  <p:cSld name="Titre graphiqu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25" name="Google Shape;125;p20"/>
          <p:cNvSpPr>
            <a:spLocks noGrp="1"/>
          </p:cNvSpPr>
          <p:nvPr>
            <p:ph type="chart" idx="2"/>
          </p:nvPr>
        </p:nvSpPr>
        <p:spPr>
          <a:xfrm>
            <a:off x="628650" y="1828800"/>
            <a:ext cx="78867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1223321" y="5968999"/>
            <a:ext cx="7303573" cy="38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1400"/>
              <a:buNone/>
              <a:defRPr sz="14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1">
  <p:cSld name="titre imag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31" name="Google Shape;131;p21"/>
          <p:cNvSpPr>
            <a:spLocks noGrp="1"/>
          </p:cNvSpPr>
          <p:nvPr>
            <p:ph type="pic" idx="2"/>
          </p:nvPr>
        </p:nvSpPr>
        <p:spPr>
          <a:xfrm>
            <a:off x="0" y="1841154"/>
            <a:ext cx="9144000" cy="410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1581665" y="5942013"/>
            <a:ext cx="7303573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2">
  <p:cSld name="Diapositive de titr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26628" y="3040232"/>
            <a:ext cx="5488722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 b="1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0273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0" y="1075037"/>
            <a:ext cx="2880000" cy="48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2">
  <p:cSld name="titre imag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0" y="1841154"/>
            <a:ext cx="9144000" cy="410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1581665" y="5942013"/>
            <a:ext cx="7303573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1400"/>
              <a:buNone/>
              <a:defRPr sz="14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-1">
  <p:cSld name="merci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1865441" y="1495340"/>
            <a:ext cx="4967288" cy="357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-2">
  <p:cSld name="merci-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1865441" y="1495340"/>
            <a:ext cx="4967288" cy="357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C4F9"/>
              </a:buClr>
              <a:buSzPts val="6600"/>
              <a:buNone/>
              <a:defRPr sz="6600">
                <a:solidFill>
                  <a:srgbClr val="B7C4F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-3">
  <p:cSld name="merci-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1865441" y="1495340"/>
            <a:ext cx="4967288" cy="357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-4">
  <p:cSld name="merci-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865441" y="1495340"/>
            <a:ext cx="4967288" cy="357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C4F9"/>
              </a:buClr>
              <a:buSzPts val="6600"/>
              <a:buNone/>
              <a:defRPr sz="6600">
                <a:solidFill>
                  <a:srgbClr val="B7C4F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2">
  <p:cSld name="Diapositive intercalair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3600"/>
              <a:buNone/>
              <a:defRPr sz="36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5">
  <p:cSld name="Diapositive intercalaire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dt" idx="10"/>
          </p:nvPr>
        </p:nvSpPr>
        <p:spPr>
          <a:xfrm>
            <a:off x="628650" y="64181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ftr" idx="11"/>
          </p:nvPr>
        </p:nvSpPr>
        <p:spPr>
          <a:xfrm>
            <a:off x="3028950" y="641813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6457950" y="64181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>
            <a:spLocks noGrp="1"/>
          </p:cNvSpPr>
          <p:nvPr>
            <p:ph type="pic" idx="3"/>
          </p:nvPr>
        </p:nvSpPr>
        <p:spPr>
          <a:xfrm>
            <a:off x="0" y="1695450"/>
            <a:ext cx="91440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7">
  <p:cSld name="Diapositive intercalaire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628650" y="63316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3028950" y="633163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6457950" y="63316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3"/>
          </p:nvPr>
        </p:nvSpPr>
        <p:spPr>
          <a:xfrm>
            <a:off x="0" y="864973"/>
            <a:ext cx="9144000" cy="246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8">
  <p:cSld name="Diapositive intercalaire 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628650" y="63439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028950" y="634399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457950" y="63439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3600"/>
              <a:buNone/>
              <a:defRPr sz="36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>
            <a:spLocks noGrp="1"/>
          </p:cNvSpPr>
          <p:nvPr>
            <p:ph type="pic" idx="3"/>
          </p:nvPr>
        </p:nvSpPr>
        <p:spPr>
          <a:xfrm>
            <a:off x="0" y="864973"/>
            <a:ext cx="9144000" cy="246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2">
  <p:cSld name="Titre et contenu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3">
  <p:cSld name="Diapositive de titr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026628" y="3040232"/>
            <a:ext cx="5488722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0273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0" y="1075037"/>
            <a:ext cx="2880000" cy="48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3">
  <p:cSld name="Titre et contenu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re contenu 2">
  <p:cSld name="image titre contenu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628650" y="232555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628650" y="3651121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14" name="Google Shape;214;p33"/>
          <p:cNvSpPr>
            <a:spLocks noGrp="1"/>
          </p:cNvSpPr>
          <p:nvPr>
            <p:ph type="pic" idx="2"/>
          </p:nvPr>
        </p:nvSpPr>
        <p:spPr>
          <a:xfrm>
            <a:off x="3546906" y="679194"/>
            <a:ext cx="5597525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re contenu 3">
  <p:cSld name="image titre contenu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8650" y="232555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628650" y="3651121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21" name="Google Shape;221;p34"/>
          <p:cNvSpPr>
            <a:spLocks noGrp="1"/>
          </p:cNvSpPr>
          <p:nvPr>
            <p:ph type="pic" idx="2"/>
          </p:nvPr>
        </p:nvSpPr>
        <p:spPr>
          <a:xfrm>
            <a:off x="3546906" y="679194"/>
            <a:ext cx="5597525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re contenu 4">
  <p:cSld name="image titre contenu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232555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3651121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28" name="Google Shape;228;p35"/>
          <p:cNvSpPr>
            <a:spLocks noGrp="1"/>
          </p:cNvSpPr>
          <p:nvPr>
            <p:ph type="pic" idx="2"/>
          </p:nvPr>
        </p:nvSpPr>
        <p:spPr>
          <a:xfrm>
            <a:off x="3546906" y="679194"/>
            <a:ext cx="5597525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ntenu image 2">
  <p:cSld name="titre contenu imag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529796" y="2047705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34" name="Google Shape;234;p36"/>
          <p:cNvSpPr>
            <a:spLocks noGrp="1"/>
          </p:cNvSpPr>
          <p:nvPr>
            <p:ph type="pic" idx="2"/>
          </p:nvPr>
        </p:nvSpPr>
        <p:spPr>
          <a:xfrm>
            <a:off x="-1" y="4626362"/>
            <a:ext cx="9144001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ntenu image 3">
  <p:cSld name="titre contenu imag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529796" y="2047705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41" name="Google Shape;241;p37"/>
          <p:cNvSpPr>
            <a:spLocks noGrp="1"/>
          </p:cNvSpPr>
          <p:nvPr>
            <p:ph type="pic" idx="2"/>
          </p:nvPr>
        </p:nvSpPr>
        <p:spPr>
          <a:xfrm>
            <a:off x="-1" y="4626362"/>
            <a:ext cx="9144001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ntenu image 4">
  <p:cSld name="titre contenu imag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529796" y="2047705"/>
            <a:ext cx="7886700" cy="252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48" name="Google Shape;248;p38"/>
          <p:cNvSpPr>
            <a:spLocks noGrp="1"/>
          </p:cNvSpPr>
          <p:nvPr>
            <p:ph type="pic" idx="2"/>
          </p:nvPr>
        </p:nvSpPr>
        <p:spPr>
          <a:xfrm>
            <a:off x="-1" y="4626362"/>
            <a:ext cx="9144001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contenu 2">
  <p:cSld name="titre image contenu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3486150" y="1825625"/>
            <a:ext cx="5029200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56" name="Google Shape;256;p39"/>
          <p:cNvSpPr>
            <a:spLocks noGrp="1"/>
          </p:cNvSpPr>
          <p:nvPr>
            <p:ph type="pic" idx="2"/>
          </p:nvPr>
        </p:nvSpPr>
        <p:spPr>
          <a:xfrm>
            <a:off x="0" y="1825625"/>
            <a:ext cx="3360738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contenu 3">
  <p:cSld name="titre image contenu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3486150" y="1825625"/>
            <a:ext cx="5029200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63" name="Google Shape;263;p40"/>
          <p:cNvSpPr>
            <a:spLocks noGrp="1"/>
          </p:cNvSpPr>
          <p:nvPr>
            <p:ph type="pic" idx="2"/>
          </p:nvPr>
        </p:nvSpPr>
        <p:spPr>
          <a:xfrm>
            <a:off x="0" y="1825625"/>
            <a:ext cx="3360738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contenu 4">
  <p:cSld name="titre image contenu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>
            <a:off x="3486150" y="1825625"/>
            <a:ext cx="5029200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70" name="Google Shape;270;p41"/>
          <p:cNvSpPr>
            <a:spLocks noGrp="1"/>
          </p:cNvSpPr>
          <p:nvPr>
            <p:ph type="pic" idx="2"/>
          </p:nvPr>
        </p:nvSpPr>
        <p:spPr>
          <a:xfrm>
            <a:off x="0" y="1825625"/>
            <a:ext cx="3360738" cy="417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4">
  <p:cSld name="Diapositive de titr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026628" y="3040232"/>
            <a:ext cx="5488722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 b="1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0273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0" y="1075037"/>
            <a:ext cx="2880000" cy="48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A8A8B"/>
              </a:buClr>
              <a:buSzPts val="1800"/>
              <a:buNone/>
              <a:defRPr sz="1800">
                <a:solidFill>
                  <a:srgbClr val="8A8A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500"/>
              <a:buNone/>
              <a:defRPr sz="1500">
                <a:solidFill>
                  <a:srgbClr val="8A8A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350"/>
              <a:buNone/>
              <a:defRPr sz="1350">
                <a:solidFill>
                  <a:srgbClr val="8A8A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A8B"/>
              </a:buClr>
              <a:buSzPts val="1200"/>
              <a:buNone/>
              <a:defRPr sz="1200">
                <a:solidFill>
                  <a:srgbClr val="8A8A8B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graphique 2">
  <p:cSld name="Titre graphiqu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91" name="Google Shape;291;p44"/>
          <p:cNvSpPr>
            <a:spLocks noGrp="1"/>
          </p:cNvSpPr>
          <p:nvPr>
            <p:ph type="chart" idx="2"/>
          </p:nvPr>
        </p:nvSpPr>
        <p:spPr>
          <a:xfrm>
            <a:off x="628650" y="1828800"/>
            <a:ext cx="78867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body" idx="1"/>
          </p:nvPr>
        </p:nvSpPr>
        <p:spPr>
          <a:xfrm>
            <a:off x="1223321" y="5968999"/>
            <a:ext cx="7303573" cy="38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1400"/>
              <a:buNone/>
              <a:defRPr sz="14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graphique 3">
  <p:cSld name="Titre graphiqu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98" name="Google Shape;298;p45"/>
          <p:cNvSpPr>
            <a:spLocks noGrp="1"/>
          </p:cNvSpPr>
          <p:nvPr>
            <p:ph type="chart" idx="2"/>
          </p:nvPr>
        </p:nvSpPr>
        <p:spPr>
          <a:xfrm>
            <a:off x="628650" y="1828800"/>
            <a:ext cx="78867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1223321" y="5968999"/>
            <a:ext cx="7303573" cy="38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3">
  <p:cSld name="titre imag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04" name="Google Shape;304;p46"/>
          <p:cNvSpPr>
            <a:spLocks noGrp="1"/>
          </p:cNvSpPr>
          <p:nvPr>
            <p:ph type="pic" idx="2"/>
          </p:nvPr>
        </p:nvSpPr>
        <p:spPr>
          <a:xfrm>
            <a:off x="0" y="1841154"/>
            <a:ext cx="9144000" cy="410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1581665" y="5942013"/>
            <a:ext cx="7303573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8E8E8"/>
              </a:buClr>
              <a:buSzPts val="1400"/>
              <a:buNone/>
              <a:defRPr sz="1400">
                <a:solidFill>
                  <a:srgbClr val="E8E8E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image 4">
  <p:cSld name="titre imag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11" name="Google Shape;311;p47"/>
          <p:cNvSpPr>
            <a:spLocks noGrp="1"/>
          </p:cNvSpPr>
          <p:nvPr>
            <p:ph type="pic" idx="2"/>
          </p:nvPr>
        </p:nvSpPr>
        <p:spPr>
          <a:xfrm>
            <a:off x="0" y="1841154"/>
            <a:ext cx="9144000" cy="410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1581665" y="5942013"/>
            <a:ext cx="7303573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1400"/>
              <a:buNone/>
              <a:defRPr sz="14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 1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18" name="Google Shape;318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 2">
  <p:cSld name="Contenu avec légen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2400"/>
              <a:buFont typeface="Arial"/>
              <a:buNone/>
              <a:defRPr sz="2400"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 3">
  <p:cSld name="Contenu avec légen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2" name="Google Shape;332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 4">
  <p:cSld name="Contenu avec légen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2400"/>
              <a:buFont typeface="Arial"/>
              <a:buNone/>
              <a:defRPr sz="2400">
                <a:solidFill>
                  <a:srgbClr val="7BA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1"/>
          </p:nvPr>
        </p:nvSpPr>
        <p:spPr>
          <a:xfrm>
            <a:off x="3887391" y="457200"/>
            <a:ext cx="462915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9" name="Google Shape;339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6">
  <p:cSld name="Diapositive de titre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8650" y="2991592"/>
            <a:ext cx="7886700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 b="1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70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1">
  <p:cSld name="V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V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51" name="Google Shape;351;p53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3">
  <p:cSld name="V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56" name="Google Shape;356;p54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4">
  <p:cSld name="V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361" name="Google Shape;361;p55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5">
  <p:cSld name="Diapositive de titre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991592"/>
            <a:ext cx="7886700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70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7">
  <p:cSld name="Diapositive de titre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28650" y="2991592"/>
            <a:ext cx="7886700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270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8">
  <p:cSld name="Diapositive de titre 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3026628" y="3144450"/>
            <a:ext cx="504056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28650" y="2991592"/>
            <a:ext cx="7886700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EFF"/>
              </a:buClr>
              <a:buSzPts val="3300"/>
              <a:buFont typeface="Arial"/>
              <a:buNone/>
              <a:defRPr b="1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27063" y="4656618"/>
            <a:ext cx="5487987" cy="1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intercalaire 6">
  <p:cSld name="Diapositive intercalaire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4181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41813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AE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41813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BA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62" name="Google Shape;62;p11"/>
          <p:cNvSpPr txBox="1"/>
          <p:nvPr/>
        </p:nvSpPr>
        <p:spPr>
          <a:xfrm>
            <a:off x="628650" y="3144450"/>
            <a:ext cx="743853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</a:pPr>
            <a:endParaRPr sz="1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28650" y="4448175"/>
            <a:ext cx="78867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616293" y="3644900"/>
            <a:ext cx="789905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BAEFF"/>
              </a:buClr>
              <a:buSzPts val="3600"/>
              <a:buNone/>
              <a:defRPr sz="3600">
                <a:solidFill>
                  <a:srgbClr val="7BAE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3"/>
          </p:nvPr>
        </p:nvSpPr>
        <p:spPr>
          <a:xfrm>
            <a:off x="0" y="864973"/>
            <a:ext cx="9144000" cy="246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A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.umontreal.ca/coronavirus#bibliothecaires-disciplinair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user/BibliothequesUdeM/playlis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iki.umontreal.ca/pages/viewpage.action?pageId=92832419" TargetMode="External"/><Relationship Id="rId4" Type="http://schemas.openxmlformats.org/officeDocument/2006/relationships/hyperlink" Target="https://bib.umontreal.ca/evaluer-analyser-rediger/ajouter-hyperlie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ib.umontreal.ca/gerer-diffuser/communication-savan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trium.umontreal.ca/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ib.umontreal.ca/guides/types-documents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ib.umontreal.ca/formations/formations-pour-tous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bib.umontreal.ca/citer/comment-cit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ib.umontreal.ca/nous-joindre/suggestion-achat" TargetMode="External"/><Relationship Id="rId5" Type="http://schemas.openxmlformats.org/officeDocument/2006/relationships/hyperlink" Target="https://bib.umontreal.ca/coronavirus#bibliothecaires-disciplinaires" TargetMode="External"/><Relationship Id="rId4" Type="http://schemas.openxmlformats.org/officeDocument/2006/relationships/hyperlink" Target="https://bib.umontreal.ca/coronavirus#document-impri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628650" y="2991592"/>
            <a:ext cx="7886700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Ressources et services des bibliothèques UdeM pour la session d’été 2020</a:t>
            </a:r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627075" y="4656625"/>
            <a:ext cx="54879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/>
              <a:t>14 mai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/>
              <a:t>Équipe : Viviane Angers, Marilou Bourque, Raymonde Champagne, Natalie Clairoux, Mariane Léonard, Marie-Ève Ménard, Éric Romano, Frédéric Séguin, Hélène Tardif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Où trouver des ressources documentaires pour mes étudiant.e.s ?</a:t>
            </a:r>
            <a:endParaRPr/>
          </a:p>
        </p:txBody>
      </p:sp>
      <p:sp>
        <p:nvSpPr>
          <p:cNvPr id="434" name="Google Shape;434;p66"/>
          <p:cNvSpPr/>
          <p:nvPr/>
        </p:nvSpPr>
        <p:spPr>
          <a:xfrm>
            <a:off x="4976200" y="3029325"/>
            <a:ext cx="1318500" cy="619200"/>
          </a:xfrm>
          <a:prstGeom prst="ellipse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825"/>
            <a:ext cx="8369574" cy="320300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p66"/>
          <p:cNvSpPr/>
          <p:nvPr/>
        </p:nvSpPr>
        <p:spPr>
          <a:xfrm>
            <a:off x="1416150" y="2273025"/>
            <a:ext cx="1651200" cy="619200"/>
          </a:xfrm>
          <a:prstGeom prst="ellipse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7" name="Google Shape;43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672" y="2024538"/>
            <a:ext cx="5838325" cy="3863075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8" name="Google Shape;438;p66"/>
          <p:cNvSpPr/>
          <p:nvPr/>
        </p:nvSpPr>
        <p:spPr>
          <a:xfrm>
            <a:off x="3229775" y="4411725"/>
            <a:ext cx="1490100" cy="482100"/>
          </a:xfrm>
          <a:prstGeom prst="ellipse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875" y="2892225"/>
            <a:ext cx="4369765" cy="386305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7"/>
          <p:cNvSpPr txBox="1">
            <a:spLocks noGrp="1"/>
          </p:cNvSpPr>
          <p:nvPr>
            <p:ph type="title"/>
          </p:nvPr>
        </p:nvSpPr>
        <p:spPr>
          <a:xfrm>
            <a:off x="349550" y="365125"/>
            <a:ext cx="842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 sz="3100"/>
              <a:t>Mes étudiant.e.s éprouvent des difficultés à trouver des articles et des livres pour documenter leurs travaux. Qui peut les aider ?</a:t>
            </a:r>
            <a:endParaRPr sz="3100"/>
          </a:p>
        </p:txBody>
      </p:sp>
      <p:sp>
        <p:nvSpPr>
          <p:cNvPr id="445" name="Google Shape;445;p67"/>
          <p:cNvSpPr txBox="1"/>
          <p:nvPr/>
        </p:nvSpPr>
        <p:spPr>
          <a:xfrm>
            <a:off x="3997850" y="1823100"/>
            <a:ext cx="5146200" cy="4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Besoin généralisé à tout un groupe ?</a:t>
            </a:r>
            <a:endParaRPr sz="2000" b="1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Demander une formation en ligne à </a:t>
            </a:r>
            <a:r>
              <a:rPr lang="fr-CA" sz="2000" u="sng">
                <a:solidFill>
                  <a:srgbClr val="1C367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3"/>
              </a:rPr>
              <a:t>votre bibliothécaire</a:t>
            </a: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(capsule, courte vidéo, etc.)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 u="sng">
                <a:solidFill>
                  <a:srgbClr val="1C367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Chaîne YouTube des Bibliothèques UdeM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Besoin précis d’un.e étudiant.e ?</a:t>
            </a:r>
            <a:endParaRPr sz="2000" b="1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L’étudiant.e peut contacter l’équipe de référence par clavardage ou par courriel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Au besoin, une rencontre sera proposée avec Zoom ou Teams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6" name="Google Shape;44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30175"/>
            <a:ext cx="3853576" cy="28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8"/>
          <p:cNvSpPr txBox="1">
            <a:spLocks noGrp="1"/>
          </p:cNvSpPr>
          <p:nvPr>
            <p:ph type="title"/>
          </p:nvPr>
        </p:nvSpPr>
        <p:spPr>
          <a:xfrm>
            <a:off x="352350" y="322225"/>
            <a:ext cx="843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Comment avoir accès aux ressources et services des bibliothèques dans StudiUM ?</a:t>
            </a:r>
            <a:endParaRPr/>
          </a:p>
        </p:txBody>
      </p:sp>
      <p:sp>
        <p:nvSpPr>
          <p:cNvPr id="452" name="Google Shape;452;p68"/>
          <p:cNvSpPr txBox="1"/>
          <p:nvPr/>
        </p:nvSpPr>
        <p:spPr>
          <a:xfrm>
            <a:off x="3153000" y="1647925"/>
            <a:ext cx="55914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AutoNum type="arabicPeriod"/>
            </a:pP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Bloc Bibliothèques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présent dans tous les cours StudiUM.</a:t>
            </a:r>
            <a:endParaRPr sz="21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3" name="Google Shape;45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00" y="2472725"/>
            <a:ext cx="2958275" cy="16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8"/>
          <p:cNvSpPr txBox="1"/>
          <p:nvPr/>
        </p:nvSpPr>
        <p:spPr>
          <a:xfrm>
            <a:off x="3189150" y="2600845"/>
            <a:ext cx="55191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AutoNum type="arabicPeriod" startAt="2"/>
            </a:pP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Ajouter des </a:t>
            </a:r>
            <a:r>
              <a:rPr lang="fr-CA" sz="2100" u="sng">
                <a:solidFill>
                  <a:srgbClr val="0000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liens hypertextes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vers les documents cités dans votre 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plan de cours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68"/>
          <p:cNvSpPr txBox="1"/>
          <p:nvPr/>
        </p:nvSpPr>
        <p:spPr>
          <a:xfrm>
            <a:off x="3240000" y="3553773"/>
            <a:ext cx="54174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 startAt="3"/>
            </a:pPr>
            <a:r>
              <a:rPr lang="fr-CA" sz="2100" u="sng">
                <a:solidFill>
                  <a:srgbClr val="0000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5"/>
              </a:rPr>
              <a:t>Collaborer avec votre bibliothécaire dans StudiUM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en lui 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donnant un accès écriture à votre cours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ce qui lui permettra de déposer des 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documents sur la recherche d’information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de participer au 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forum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de créer des </a:t>
            </a:r>
            <a:r>
              <a:rPr lang="fr-CA" sz="2100" b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quiz d’évaluation</a:t>
            </a:r>
            <a:r>
              <a:rPr lang="fr-CA" sz="21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etc.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9"/>
          <p:cNvSpPr txBox="1">
            <a:spLocks noGrp="1"/>
          </p:cNvSpPr>
          <p:nvPr>
            <p:ph type="title"/>
          </p:nvPr>
        </p:nvSpPr>
        <p:spPr>
          <a:xfrm>
            <a:off x="349550" y="365125"/>
            <a:ext cx="843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J’aimerais que mes étudiant.e.s rédigent une affiche scientifique. Est-ce qu’il existe des modèles que je peux utiliser ?</a:t>
            </a:r>
            <a:endParaRPr/>
          </a:p>
        </p:txBody>
      </p:sp>
      <p:pic>
        <p:nvPicPr>
          <p:cNvPr id="461" name="Google Shape;46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5" y="1779050"/>
            <a:ext cx="3094989" cy="396370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2" name="Google Shape;462;p69"/>
          <p:cNvSpPr txBox="1"/>
          <p:nvPr/>
        </p:nvSpPr>
        <p:spPr>
          <a:xfrm>
            <a:off x="3371253" y="1788859"/>
            <a:ext cx="5534100" cy="3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u="sng">
                <a:solidFill>
                  <a:srgbClr val="1C367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Guide sur la communication savante</a:t>
            </a:r>
            <a:r>
              <a:rPr lang="fr-CA" sz="2100">
                <a:latin typeface="Lato"/>
                <a:ea typeface="Lato"/>
                <a:cs typeface="Lato"/>
                <a:sym typeface="Lato"/>
              </a:rPr>
              <a:t> :  un excellent point de départ pour tout projet de rédaction, dont les affiches.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Notre équipe peut vous soutenir pour toute question en lien avec la communication savante :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thèses et mémoires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libre accès et revues prédatrices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gestion des données de recherche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mesures d’impact des publications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fr-CA" sz="2100">
                <a:latin typeface="Lato"/>
                <a:ea typeface="Lato"/>
                <a:cs typeface="Lato"/>
                <a:sym typeface="Lato"/>
              </a:rPr>
              <a:t>… et plus encore!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0"/>
          <p:cNvSpPr txBox="1"/>
          <p:nvPr/>
        </p:nvSpPr>
        <p:spPr>
          <a:xfrm>
            <a:off x="1450950" y="1742625"/>
            <a:ext cx="6242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fr-CA" sz="5100">
                <a:solidFill>
                  <a:schemeClr val="lt1"/>
                </a:solidFill>
              </a:rPr>
              <a:t>Chercher et utiliser l’information</a:t>
            </a:r>
            <a:endParaRPr sz="5100" b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Est-ce que des livres électroniques sont déjà disponibles sur mon sujet ?</a:t>
            </a:r>
            <a:endParaRPr/>
          </a:p>
        </p:txBody>
      </p:sp>
      <p:sp>
        <p:nvSpPr>
          <p:cNvPr id="473" name="Google Shape;473;p71"/>
          <p:cNvSpPr txBox="1"/>
          <p:nvPr/>
        </p:nvSpPr>
        <p:spPr>
          <a:xfrm>
            <a:off x="441200" y="29634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4" name="Google Shape;47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75" y="1790725"/>
            <a:ext cx="7688701" cy="432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800" y="1690825"/>
            <a:ext cx="5673850" cy="1577325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6" name="Google Shape;476;p71"/>
          <p:cNvSpPr txBox="1"/>
          <p:nvPr/>
        </p:nvSpPr>
        <p:spPr>
          <a:xfrm>
            <a:off x="6060075" y="6120253"/>
            <a:ext cx="2665800" cy="50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atrium.umontreal.ca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>
            <a:spLocks noGrp="1"/>
          </p:cNvSpPr>
          <p:nvPr>
            <p:ph type="title"/>
          </p:nvPr>
        </p:nvSpPr>
        <p:spPr>
          <a:xfrm>
            <a:off x="335700" y="315175"/>
            <a:ext cx="847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 sz="2900"/>
              <a:t>Mes étudiant.e.s auront besoin de consulter des dictionnaires, d’utiliser des images, etc. Est-ce que ces ressources sont regroupées en un endroit ?</a:t>
            </a:r>
            <a:endParaRPr sz="2900"/>
          </a:p>
        </p:txBody>
      </p:sp>
      <p:sp>
        <p:nvSpPr>
          <p:cNvPr id="482" name="Google Shape;482;p72"/>
          <p:cNvSpPr txBox="1"/>
          <p:nvPr/>
        </p:nvSpPr>
        <p:spPr>
          <a:xfrm>
            <a:off x="992350" y="25494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3" name="Google Shape;483;p72"/>
          <p:cNvPicPr preferRelativeResize="0"/>
          <p:nvPr/>
        </p:nvPicPr>
        <p:blipFill rotWithShape="1">
          <a:blip r:embed="rId3">
            <a:alphaModFix/>
          </a:blip>
          <a:srcRect t="8088" r="10952"/>
          <a:stretch/>
        </p:blipFill>
        <p:spPr>
          <a:xfrm>
            <a:off x="86025" y="1712476"/>
            <a:ext cx="8764673" cy="10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25" y="2720200"/>
            <a:ext cx="2615675" cy="320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100" y="1712475"/>
            <a:ext cx="5100199" cy="4620517"/>
          </a:xfrm>
          <a:prstGeom prst="rect">
            <a:avLst/>
          </a:prstGeom>
          <a:noFill/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6" name="Google Shape;486;p72"/>
          <p:cNvSpPr txBox="1"/>
          <p:nvPr/>
        </p:nvSpPr>
        <p:spPr>
          <a:xfrm>
            <a:off x="562925" y="6118625"/>
            <a:ext cx="5151600" cy="4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u="sng">
                <a:solidFill>
                  <a:srgbClr val="1C3678"/>
                </a:solidFill>
                <a:hlinkClick r:id="rId6"/>
              </a:rPr>
              <a:t>bib.umontreal.ca/guides/types-documents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3"/>
          <p:cNvSpPr txBox="1">
            <a:spLocks noGrp="1"/>
          </p:cNvSpPr>
          <p:nvPr>
            <p:ph type="title"/>
          </p:nvPr>
        </p:nvSpPr>
        <p:spPr>
          <a:xfrm>
            <a:off x="332925" y="365125"/>
            <a:ext cx="852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 sz="3000"/>
              <a:t>Certains de mes étudiant.e.s sont moins à l’aise pour faire des recherches documentaires, y a-t-il des formations auxquelles je peux les référer ?</a:t>
            </a:r>
            <a:endParaRPr sz="3000"/>
          </a:p>
        </p:txBody>
      </p:sp>
      <p:pic>
        <p:nvPicPr>
          <p:cNvPr id="492" name="Google Shape;492;p73"/>
          <p:cNvPicPr preferRelativeResize="0"/>
          <p:nvPr/>
        </p:nvPicPr>
        <p:blipFill rotWithShape="1">
          <a:blip r:embed="rId3">
            <a:alphaModFix/>
          </a:blip>
          <a:srcRect t="10257"/>
          <a:stretch/>
        </p:blipFill>
        <p:spPr>
          <a:xfrm>
            <a:off x="3329125" y="2720200"/>
            <a:ext cx="5670450" cy="3139236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3" name="Google Shape;493;p73"/>
          <p:cNvPicPr preferRelativeResize="0"/>
          <p:nvPr/>
        </p:nvPicPr>
        <p:blipFill rotWithShape="1">
          <a:blip r:embed="rId4">
            <a:alphaModFix/>
          </a:blip>
          <a:srcRect t="3910"/>
          <a:stretch/>
        </p:blipFill>
        <p:spPr>
          <a:xfrm>
            <a:off x="188975" y="1721526"/>
            <a:ext cx="8810599" cy="92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25" y="2720200"/>
            <a:ext cx="2996200" cy="26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3"/>
          <p:cNvSpPr txBox="1"/>
          <p:nvPr/>
        </p:nvSpPr>
        <p:spPr>
          <a:xfrm>
            <a:off x="332925" y="5930650"/>
            <a:ext cx="6502500" cy="4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u="sng">
                <a:solidFill>
                  <a:srgbClr val="1C3678"/>
                </a:solidFill>
                <a:hlinkClick r:id="rId6"/>
              </a:rPr>
              <a:t>bib.umontreal.ca/formations/formations-pour-tous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Offrez-vous de l’aide pour que mes étudiant.e.s utilisent le style APA 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endParaRPr/>
          </a:p>
        </p:txBody>
      </p:sp>
      <p:pic>
        <p:nvPicPr>
          <p:cNvPr id="501" name="Google Shape;501;p74"/>
          <p:cNvPicPr preferRelativeResize="0"/>
          <p:nvPr/>
        </p:nvPicPr>
        <p:blipFill rotWithShape="1">
          <a:blip r:embed="rId3">
            <a:alphaModFix/>
          </a:blip>
          <a:srcRect l="10169" t="5087" r="9438"/>
          <a:stretch/>
        </p:blipFill>
        <p:spPr>
          <a:xfrm>
            <a:off x="6450225" y="2388950"/>
            <a:ext cx="2239846" cy="36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4"/>
          <p:cNvPicPr preferRelativeResize="0"/>
          <p:nvPr/>
        </p:nvPicPr>
        <p:blipFill rotWithShape="1">
          <a:blip r:embed="rId4">
            <a:alphaModFix/>
          </a:blip>
          <a:srcRect t="9714" r="9115"/>
          <a:stretch/>
        </p:blipFill>
        <p:spPr>
          <a:xfrm>
            <a:off x="3394701" y="2452576"/>
            <a:ext cx="2882750" cy="20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4"/>
          <p:cNvPicPr preferRelativeResize="0"/>
          <p:nvPr/>
        </p:nvPicPr>
        <p:blipFill rotWithShape="1">
          <a:blip r:embed="rId5">
            <a:alphaModFix/>
          </a:blip>
          <a:srcRect t="3910"/>
          <a:stretch/>
        </p:blipFill>
        <p:spPr>
          <a:xfrm>
            <a:off x="182650" y="1354325"/>
            <a:ext cx="8721476" cy="9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650" y="2388950"/>
            <a:ext cx="3106565" cy="32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4"/>
          <p:cNvSpPr txBox="1"/>
          <p:nvPr/>
        </p:nvSpPr>
        <p:spPr>
          <a:xfrm>
            <a:off x="182650" y="5954400"/>
            <a:ext cx="5232600" cy="38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u="sng">
                <a:solidFill>
                  <a:srgbClr val="1C3678"/>
                </a:solidFill>
                <a:hlinkClick r:id="rId7"/>
              </a:rPr>
              <a:t>bib.umontreal.ca/citer/comment-citer</a:t>
            </a:r>
            <a:endParaRPr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5"/>
          <p:cNvSpPr txBox="1">
            <a:spLocks noGrp="1"/>
          </p:cNvSpPr>
          <p:nvPr>
            <p:ph type="title"/>
          </p:nvPr>
        </p:nvSpPr>
        <p:spPr>
          <a:xfrm>
            <a:off x="349550" y="365125"/>
            <a:ext cx="848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 sz="2800"/>
              <a:t>Je recommande fortement un livre dans mon cours et je l’aurais mis en réserve à la bibliothèque, est-ce que nous pouvons avoir une version électronique pour les étudiant.e.s ?</a:t>
            </a:r>
            <a:endParaRPr sz="2800"/>
          </a:p>
        </p:txBody>
      </p:sp>
      <p:pic>
        <p:nvPicPr>
          <p:cNvPr id="511" name="Google Shape;511;p75"/>
          <p:cNvPicPr preferRelativeResize="0"/>
          <p:nvPr/>
        </p:nvPicPr>
        <p:blipFill rotWithShape="1">
          <a:blip r:embed="rId3">
            <a:alphaModFix/>
          </a:blip>
          <a:srcRect r="28484" b="92880"/>
          <a:stretch/>
        </p:blipFill>
        <p:spPr>
          <a:xfrm>
            <a:off x="192272" y="1936006"/>
            <a:ext cx="6139800" cy="4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5"/>
          <p:cNvSpPr txBox="1"/>
          <p:nvPr/>
        </p:nvSpPr>
        <p:spPr>
          <a:xfrm>
            <a:off x="192275" y="5261525"/>
            <a:ext cx="6266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u="sng">
                <a:solidFill>
                  <a:srgbClr val="1C3678"/>
                </a:solidFill>
                <a:hlinkClick r:id="rId4"/>
              </a:rPr>
              <a:t>bib.umontreal.ca/coronavirus#document-imprime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3" name="Google Shape;513;p75"/>
          <p:cNvPicPr preferRelativeResize="0"/>
          <p:nvPr/>
        </p:nvPicPr>
        <p:blipFill rotWithShape="1">
          <a:blip r:embed="rId3">
            <a:alphaModFix/>
          </a:blip>
          <a:srcRect t="46918"/>
          <a:stretch/>
        </p:blipFill>
        <p:spPr>
          <a:xfrm>
            <a:off x="46025" y="2566063"/>
            <a:ext cx="5609700" cy="22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5"/>
          <p:cNvSpPr txBox="1"/>
          <p:nvPr/>
        </p:nvSpPr>
        <p:spPr>
          <a:xfrm>
            <a:off x="5536500" y="2691375"/>
            <a:ext cx="3759900" cy="2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Communiquer avec votre </a:t>
            </a:r>
            <a:r>
              <a:rPr lang="fr-CA" sz="2000" u="sng">
                <a:solidFill>
                  <a:srgbClr val="1C367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5"/>
              </a:rPr>
              <a:t>bibliothécaire disciplinaire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Utiliser le formulaire de </a:t>
            </a:r>
            <a:r>
              <a:rPr lang="fr-CA" sz="2000" u="sng">
                <a:solidFill>
                  <a:srgbClr val="1C367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6"/>
              </a:rPr>
              <a:t>suggestion d’achat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ato"/>
              <a:buChar char="●"/>
            </a:pPr>
            <a:r>
              <a:rPr lang="fr-CA" sz="20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Chapitre - numérisation 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L’équipe d’animation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endParaRPr/>
          </a:p>
        </p:txBody>
      </p:sp>
      <p:sp>
        <p:nvSpPr>
          <p:cNvPr id="379" name="Google Shape;379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-CA"/>
              <a:t>AJOUTER LA MOSAÏQUE ICI</a:t>
            </a:r>
            <a:endParaRPr/>
          </a:p>
        </p:txBody>
      </p:sp>
      <p:pic>
        <p:nvPicPr>
          <p:cNvPr id="380" name="Google Shape;38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75" y="1163200"/>
            <a:ext cx="8545300" cy="497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6"/>
          <p:cNvSpPr txBox="1"/>
          <p:nvPr/>
        </p:nvSpPr>
        <p:spPr>
          <a:xfrm>
            <a:off x="1450950" y="1742625"/>
            <a:ext cx="6242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fr-CA" sz="5100">
                <a:solidFill>
                  <a:schemeClr val="lt1"/>
                </a:solidFill>
              </a:rPr>
              <a:t>Soutien informatique</a:t>
            </a:r>
            <a:endParaRPr sz="5100" b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Proxy et VPN</a:t>
            </a:r>
            <a:endParaRPr/>
          </a:p>
        </p:txBody>
      </p:sp>
      <p:sp>
        <p:nvSpPr>
          <p:cNvPr id="525" name="Google Shape;525;p77"/>
          <p:cNvSpPr txBox="1"/>
          <p:nvPr/>
        </p:nvSpPr>
        <p:spPr>
          <a:xfrm>
            <a:off x="143775" y="2461725"/>
            <a:ext cx="81411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6" name="Google Shape;52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75" y="1231825"/>
            <a:ext cx="6444760" cy="36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900" y="2746700"/>
            <a:ext cx="6036499" cy="31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Connexion à distance</a:t>
            </a:r>
            <a:endParaRPr/>
          </a:p>
        </p:txBody>
      </p:sp>
      <p:pic>
        <p:nvPicPr>
          <p:cNvPr id="533" name="Google Shape;533;p78"/>
          <p:cNvPicPr preferRelativeResize="0"/>
          <p:nvPr/>
        </p:nvPicPr>
        <p:blipFill rotWithShape="1">
          <a:blip r:embed="rId3">
            <a:alphaModFix/>
          </a:blip>
          <a:srcRect b="21488"/>
          <a:stretch/>
        </p:blipFill>
        <p:spPr>
          <a:xfrm>
            <a:off x="176650" y="1638637"/>
            <a:ext cx="8790699" cy="35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Antidote</a:t>
            </a:r>
            <a:endParaRPr/>
          </a:p>
        </p:txBody>
      </p:sp>
      <p:pic>
        <p:nvPicPr>
          <p:cNvPr id="539" name="Google Shape;53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50" y="1277250"/>
            <a:ext cx="9008249" cy="453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EndNote et Zotero</a:t>
            </a:r>
            <a:endParaRPr/>
          </a:p>
        </p:txBody>
      </p:sp>
      <p:pic>
        <p:nvPicPr>
          <p:cNvPr id="545" name="Google Shape;54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74175"/>
            <a:ext cx="8991600" cy="40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Comment obtenir du soutien informatique à distance ?</a:t>
            </a:r>
            <a:endParaRPr/>
          </a:p>
        </p:txBody>
      </p:sp>
      <p:sp>
        <p:nvSpPr>
          <p:cNvPr id="551" name="Google Shape;551;p81"/>
          <p:cNvSpPr txBox="1"/>
          <p:nvPr/>
        </p:nvSpPr>
        <p:spPr>
          <a:xfrm>
            <a:off x="1557099" y="3830375"/>
            <a:ext cx="1805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latin typeface="Lato"/>
                <a:ea typeface="Lato"/>
                <a:cs typeface="Lato"/>
                <a:sym typeface="Lato"/>
              </a:rPr>
              <a:t>Clavardage</a:t>
            </a:r>
            <a:r>
              <a:rPr lang="fr-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fr-CA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2" name="Google Shape;55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100" y="1996976"/>
            <a:ext cx="1724289" cy="1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575" y="1996975"/>
            <a:ext cx="2059997" cy="1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1"/>
          <p:cNvSpPr txBox="1"/>
          <p:nvPr/>
        </p:nvSpPr>
        <p:spPr>
          <a:xfrm>
            <a:off x="3945475" y="3913625"/>
            <a:ext cx="36042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latin typeface="Lato"/>
                <a:ea typeface="Lato"/>
                <a:cs typeface="Lato"/>
                <a:sym typeface="Lato"/>
              </a:rPr>
              <a:t>Soutien informatique  à distance : 9 h à 17 h        </a:t>
            </a:r>
            <a:r>
              <a:rPr lang="fr-CA" sz="2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fr-CA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1865441" y="1495340"/>
            <a:ext cx="4967400" cy="3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fr-CA" b="1"/>
              <a:t>Merci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fr-CA" b="1"/>
              <a:t>Questions?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3"/>
          <p:cNvSpPr txBox="1">
            <a:spLocks noGrp="1"/>
          </p:cNvSpPr>
          <p:nvPr>
            <p:ph type="body" idx="1"/>
          </p:nvPr>
        </p:nvSpPr>
        <p:spPr>
          <a:xfrm>
            <a:off x="499350" y="1179075"/>
            <a:ext cx="83061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fr-CA" sz="5600" b="1"/>
              <a:t>Il vous reste des questions ?</a:t>
            </a:r>
            <a:endParaRPr sz="5600" b="1"/>
          </a:p>
        </p:txBody>
      </p:sp>
      <p:sp>
        <p:nvSpPr>
          <p:cNvPr id="565" name="Google Shape;565;p83"/>
          <p:cNvSpPr txBox="1"/>
          <p:nvPr/>
        </p:nvSpPr>
        <p:spPr>
          <a:xfrm>
            <a:off x="727650" y="3393900"/>
            <a:ext cx="7994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Notre service de clavardage Une question?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Droit d’auteur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Salles OneButton disponibles bientôt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Un MOOC sur les compétences informationnelles sera lancé à l’automne. À suggérer à vos étudiant.e.s!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/>
          <p:nvPr/>
        </p:nvSpPr>
        <p:spPr>
          <a:xfrm>
            <a:off x="1450950" y="2291925"/>
            <a:ext cx="6242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fr-CA" sz="5100">
                <a:solidFill>
                  <a:schemeClr val="lt1"/>
                </a:solidFill>
              </a:rPr>
              <a:t>Questions générales</a:t>
            </a:r>
            <a:endParaRPr sz="5100" b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>
            <a:spLocks noGrp="1"/>
          </p:cNvSpPr>
          <p:nvPr>
            <p:ph type="title"/>
          </p:nvPr>
        </p:nvSpPr>
        <p:spPr>
          <a:xfrm>
            <a:off x="128025" y="365125"/>
            <a:ext cx="86274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Est-ce que les bibliothèques </a:t>
            </a:r>
            <a:br>
              <a:rPr lang="fr-CA"/>
            </a:br>
            <a:r>
              <a:rPr lang="fr-CA"/>
              <a:t>vont ouvrir bientôt ?</a:t>
            </a:r>
            <a:endParaRPr/>
          </a:p>
        </p:txBody>
      </p:sp>
      <p:pic>
        <p:nvPicPr>
          <p:cNvPr id="391" name="Google Shape;391;p60"/>
          <p:cNvPicPr preferRelativeResize="0"/>
          <p:nvPr/>
        </p:nvPicPr>
        <p:blipFill rotWithShape="1">
          <a:blip r:embed="rId3">
            <a:alphaModFix/>
          </a:blip>
          <a:srcRect l="10424" r="10424"/>
          <a:stretch/>
        </p:blipFill>
        <p:spPr>
          <a:xfrm>
            <a:off x="1198480" y="1481425"/>
            <a:ext cx="7650369" cy="481655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2" name="Google Shape;392;p60"/>
          <p:cNvPicPr preferRelativeResize="0"/>
          <p:nvPr/>
        </p:nvPicPr>
        <p:blipFill rotWithShape="1">
          <a:blip r:embed="rId4">
            <a:alphaModFix/>
          </a:blip>
          <a:srcRect t="1105" b="1105"/>
          <a:stretch/>
        </p:blipFill>
        <p:spPr>
          <a:xfrm>
            <a:off x="334663" y="1691975"/>
            <a:ext cx="3463718" cy="4505325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3" name="Google Shape;39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663" y="4927275"/>
            <a:ext cx="9048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0"/>
          <p:cNvSpPr/>
          <p:nvPr/>
        </p:nvSpPr>
        <p:spPr>
          <a:xfrm>
            <a:off x="420625" y="5628975"/>
            <a:ext cx="3090600" cy="4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/>
              <a:t>Est-ce que les bibliothèques vont ouvrir bientôt?</a:t>
            </a:r>
            <a:endParaRPr sz="1500"/>
          </a:p>
        </p:txBody>
      </p:sp>
      <p:cxnSp>
        <p:nvCxnSpPr>
          <p:cNvPr id="395" name="Google Shape;395;p60"/>
          <p:cNvCxnSpPr>
            <a:stCxn id="393" idx="1"/>
          </p:cNvCxnSpPr>
          <p:nvPr/>
        </p:nvCxnSpPr>
        <p:spPr>
          <a:xfrm flipH="1">
            <a:off x="4059863" y="5346375"/>
            <a:ext cx="3790800" cy="615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"/>
          <p:cNvSpPr txBox="1">
            <a:spLocks noGrp="1"/>
          </p:cNvSpPr>
          <p:nvPr>
            <p:ph type="title"/>
          </p:nvPr>
        </p:nvSpPr>
        <p:spPr>
          <a:xfrm>
            <a:off x="377250" y="298525"/>
            <a:ext cx="83895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Je suis un nouveau professeur. Est-ce qu’il y a de l’information spécifique pour moi ?</a:t>
            </a:r>
            <a:endParaRPr/>
          </a:p>
        </p:txBody>
      </p:sp>
      <p:pic>
        <p:nvPicPr>
          <p:cNvPr id="401" name="Google Shape;40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975" y="1952100"/>
            <a:ext cx="6828999" cy="381990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2" name="Google Shape;40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50" y="2987938"/>
            <a:ext cx="1856234" cy="174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2"/>
          <p:cNvSpPr txBox="1">
            <a:spLocks noGrp="1"/>
          </p:cNvSpPr>
          <p:nvPr>
            <p:ph type="title"/>
          </p:nvPr>
        </p:nvSpPr>
        <p:spPr>
          <a:xfrm>
            <a:off x="382850" y="365125"/>
            <a:ext cx="83895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Je suis aussi chercheur... est-ce que la bibliothèque m’offre du soutien ?</a:t>
            </a:r>
            <a:endParaRPr/>
          </a:p>
        </p:txBody>
      </p:sp>
      <p:pic>
        <p:nvPicPr>
          <p:cNvPr id="408" name="Google Shape;40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806" y="1957750"/>
            <a:ext cx="6870219" cy="3664975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9" name="Google Shape;40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25" y="2900225"/>
            <a:ext cx="1896856" cy="178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3"/>
          <p:cNvSpPr txBox="1">
            <a:spLocks noGrp="1"/>
          </p:cNvSpPr>
          <p:nvPr>
            <p:ph type="title"/>
          </p:nvPr>
        </p:nvSpPr>
        <p:spPr>
          <a:xfrm>
            <a:off x="332925" y="365125"/>
            <a:ext cx="845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 sz="3100"/>
              <a:t>La situation et les mesures sanitaires changent constamment, où puis-je avoir l’heure juste sur les services qu’offre ma bibliothèque ?</a:t>
            </a:r>
            <a:endParaRPr sz="3100"/>
          </a:p>
        </p:txBody>
      </p:sp>
      <p:pic>
        <p:nvPicPr>
          <p:cNvPr id="415" name="Google Shape;41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5825"/>
            <a:ext cx="8839200" cy="3777626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16" name="Google Shape;416;p63"/>
          <p:cNvCxnSpPr/>
          <p:nvPr/>
        </p:nvCxnSpPr>
        <p:spPr>
          <a:xfrm rot="10800000">
            <a:off x="4974350" y="2633450"/>
            <a:ext cx="420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fr-CA"/>
              <a:t>Est-ce que je peux encore obtenir des documents par prêt entre bibliothèques ?</a:t>
            </a:r>
            <a:endParaRPr/>
          </a:p>
        </p:txBody>
      </p:sp>
      <p:pic>
        <p:nvPicPr>
          <p:cNvPr id="422" name="Google Shape;42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0" y="1597751"/>
            <a:ext cx="7670751" cy="36625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3" name="Google Shape;42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038" y="3513438"/>
            <a:ext cx="5724525" cy="2533650"/>
          </a:xfrm>
          <a:prstGeom prst="rect">
            <a:avLst/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5"/>
          <p:cNvSpPr txBox="1"/>
          <p:nvPr/>
        </p:nvSpPr>
        <p:spPr>
          <a:xfrm>
            <a:off x="1450950" y="1742625"/>
            <a:ext cx="6242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fr-CA" sz="5100">
                <a:solidFill>
                  <a:schemeClr val="lt1"/>
                </a:solidFill>
              </a:rPr>
              <a:t>Ressources par discipline et soutien de l’équipe des bibliothèques</a:t>
            </a:r>
            <a:endParaRPr sz="5100" b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ibliothèques UdeM">
      <a:dk1>
        <a:srgbClr val="232326"/>
      </a:dk1>
      <a:lt1>
        <a:srgbClr val="FFFFFF"/>
      </a:lt1>
      <a:dk2>
        <a:srgbClr val="39393F"/>
      </a:dk2>
      <a:lt2>
        <a:srgbClr val="E4E9FD"/>
      </a:lt2>
      <a:accent1>
        <a:srgbClr val="0047B6"/>
      </a:accent1>
      <a:accent2>
        <a:srgbClr val="EB690B"/>
      </a:accent2>
      <a:accent3>
        <a:srgbClr val="8CC63F"/>
      </a:accent3>
      <a:accent4>
        <a:srgbClr val="D0D0E5"/>
      </a:accent4>
      <a:accent5>
        <a:srgbClr val="FFD200"/>
      </a:accent5>
      <a:accent6>
        <a:srgbClr val="7CB135"/>
      </a:accent6>
      <a:hlink>
        <a:srgbClr val="C73489"/>
      </a:hlink>
      <a:folHlink>
        <a:srgbClr val="EE32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Affichage à l'écran (4:3)</PresentationFormat>
  <Paragraphs>64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Lato</vt:lpstr>
      <vt:lpstr>Calibri</vt:lpstr>
      <vt:lpstr>Arial</vt:lpstr>
      <vt:lpstr>Thème Office</vt:lpstr>
      <vt:lpstr>Ressources et services des bibliothèques UdeM pour la session d’été 2020</vt:lpstr>
      <vt:lpstr>L’équipe d’animation : </vt:lpstr>
      <vt:lpstr>Présentation PowerPoint</vt:lpstr>
      <vt:lpstr>Est-ce que les bibliothèques  vont ouvrir bientôt ?</vt:lpstr>
      <vt:lpstr>Je suis un nouveau professeur. Est-ce qu’il y a de l’information spécifique pour moi ?</vt:lpstr>
      <vt:lpstr>Je suis aussi chercheur... est-ce que la bibliothèque m’offre du soutien ?</vt:lpstr>
      <vt:lpstr>La situation et les mesures sanitaires changent constamment, où puis-je avoir l’heure juste sur les services qu’offre ma bibliothèque ?</vt:lpstr>
      <vt:lpstr>Est-ce que je peux encore obtenir des documents par prêt entre bibliothèques ?</vt:lpstr>
      <vt:lpstr>Présentation PowerPoint</vt:lpstr>
      <vt:lpstr>Où trouver des ressources documentaires pour mes étudiant.e.s ?</vt:lpstr>
      <vt:lpstr>Mes étudiant.e.s éprouvent des difficultés à trouver des articles et des livres pour documenter leurs travaux. Qui peut les aider ?</vt:lpstr>
      <vt:lpstr>Comment avoir accès aux ressources et services des bibliothèques dans StudiUM ?</vt:lpstr>
      <vt:lpstr>J’aimerais que mes étudiant.e.s rédigent une affiche scientifique. Est-ce qu’il existe des modèles que je peux utiliser ?</vt:lpstr>
      <vt:lpstr>Présentation PowerPoint</vt:lpstr>
      <vt:lpstr>Est-ce que des livres électroniques sont déjà disponibles sur mon sujet ?</vt:lpstr>
      <vt:lpstr>Mes étudiant.e.s auront besoin de consulter des dictionnaires, d’utiliser des images, etc. Est-ce que ces ressources sont regroupées en un endroit ?</vt:lpstr>
      <vt:lpstr>Certains de mes étudiant.e.s sont moins à l’aise pour faire des recherches documentaires, y a-t-il des formations auxquelles je peux les référer ?</vt:lpstr>
      <vt:lpstr>Offrez-vous de l’aide pour que mes étudiant.e.s utilisent le style APA ? </vt:lpstr>
      <vt:lpstr>Je recommande fortement un livre dans mon cours et je l’aurais mis en réserve à la bibliothèque, est-ce que nous pouvons avoir une version électronique pour les étudiant.e.s ?</vt:lpstr>
      <vt:lpstr>Présentation PowerPoint</vt:lpstr>
      <vt:lpstr>Proxy et VPN</vt:lpstr>
      <vt:lpstr>Connexion à distance</vt:lpstr>
      <vt:lpstr>Antidote</vt:lpstr>
      <vt:lpstr>EndNote et Zotero</vt:lpstr>
      <vt:lpstr>Comment obtenir du soutien informatique à distance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et services des bibliothèques UdeM pour la session d’été 2020</dc:title>
  <cp:lastModifiedBy>Bourque Marilou</cp:lastModifiedBy>
  <cp:revision>1</cp:revision>
  <dcterms:modified xsi:type="dcterms:W3CDTF">2020-05-15T13:02:01Z</dcterms:modified>
</cp:coreProperties>
</file>